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667" r:id="rId5"/>
  </p:sldMasterIdLst>
  <p:notesMasterIdLst>
    <p:notesMasterId r:id="rId18"/>
  </p:notesMasterIdLst>
  <p:sldIdLst>
    <p:sldId id="295" r:id="rId6"/>
    <p:sldId id="1843" r:id="rId7"/>
    <p:sldId id="299" r:id="rId8"/>
    <p:sldId id="1842" r:id="rId9"/>
    <p:sldId id="1837" r:id="rId10"/>
    <p:sldId id="1839" r:id="rId11"/>
    <p:sldId id="267" r:id="rId12"/>
    <p:sldId id="1840" r:id="rId13"/>
    <p:sldId id="1841" r:id="rId14"/>
    <p:sldId id="1794" r:id="rId15"/>
    <p:sldId id="1812" r:id="rId16"/>
    <p:sldId id="1814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 &amp; section headers" id="{CFFDCF44-42B5-5C40-AF9E-0A7BC9FC805F}">
          <p14:sldIdLst>
            <p14:sldId id="295"/>
            <p14:sldId id="1843"/>
          </p14:sldIdLst>
        </p14:section>
        <p14:section name="Content slides" id="{4D6B68DC-D006-49A4-B57C-7F06B3CE3AEA}">
          <p14:sldIdLst>
            <p14:sldId id="299"/>
            <p14:sldId id="1842"/>
            <p14:sldId id="1837"/>
            <p14:sldId id="1839"/>
            <p14:sldId id="267"/>
            <p14:sldId id="1840"/>
            <p14:sldId id="1841"/>
          </p14:sldIdLst>
        </p14:section>
        <p14:section name="Appendix" id="{91D2B721-3B63-4E40-BF6B-758DE0EDC385}">
          <p14:sldIdLst>
            <p14:sldId id="1794"/>
            <p14:sldId id="1812"/>
            <p14:sldId id="181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rick, Robin D" initials="ERD" lastIdx="3" clrIdx="0"/>
  <p:cmAuthor id="2" name="Jamison, Melissa C" initials="JMC" lastIdx="1" clrIdx="1"/>
  <p:cmAuthor id="3" name="Jain, Pradeep K" initials="JPK" lastIdx="5" clrIdx="2">
    <p:extLst>
      <p:ext uri="{19B8F6BF-5375-455C-9EA6-DF929625EA0E}">
        <p15:presenceInfo xmlns:p15="http://schemas.microsoft.com/office/powerpoint/2012/main" userId="Jain, Pradeep 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B00"/>
    <a:srgbClr val="333F48"/>
    <a:srgbClr val="9D2235"/>
    <a:srgbClr val="5B67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6E93B2-1AF3-49AC-8EC7-161025040070}" v="63" dt="2021-01-13T19:47:58.2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87" autoAdjust="0"/>
  </p:normalViewPr>
  <p:slideViewPr>
    <p:cSldViewPr snapToGrid="0">
      <p:cViewPr varScale="1">
        <p:scale>
          <a:sx n="98" d="100"/>
          <a:sy n="98" d="100"/>
        </p:scale>
        <p:origin x="1018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634159-C296-4475-B658-20DC37AD523D}" type="doc">
      <dgm:prSet loTypeId="urn:microsoft.com/office/officeart/2005/8/layout/hProcess9" loCatId="process" qsTypeId="urn:microsoft.com/office/officeart/2005/8/quickstyle/simple1" qsCatId="simple" csTypeId="urn:microsoft.com/office/officeart/2005/8/colors/colorful2" csCatId="colorful" phldr="1"/>
      <dgm:spPr/>
    </dgm:pt>
    <dgm:pt modelId="{6013AFC7-8855-4568-8A8A-52F43EFA78F3}">
      <dgm:prSet/>
      <dgm:spPr/>
      <dgm:t>
        <a:bodyPr/>
        <a:lstStyle/>
        <a:p>
          <a:r>
            <a:rPr lang="en-US"/>
            <a:t>January:  SPD - Surge Protection Devices</a:t>
          </a:r>
        </a:p>
      </dgm:t>
    </dgm:pt>
    <dgm:pt modelId="{191321BD-838A-42BF-A65A-EC72A69AFE49}" type="parTrans" cxnId="{0CD7062E-F3A7-4CE9-A5E9-6E2E9AD80977}">
      <dgm:prSet/>
      <dgm:spPr/>
      <dgm:t>
        <a:bodyPr/>
        <a:lstStyle/>
        <a:p>
          <a:endParaRPr lang="en-US"/>
        </a:p>
      </dgm:t>
    </dgm:pt>
    <dgm:pt modelId="{B8043B46-15E0-4711-9E4F-7C022534EA07}" type="sibTrans" cxnId="{0CD7062E-F3A7-4CE9-A5E9-6E2E9AD80977}">
      <dgm:prSet/>
      <dgm:spPr/>
      <dgm:t>
        <a:bodyPr/>
        <a:lstStyle/>
        <a:p>
          <a:endParaRPr lang="en-US"/>
        </a:p>
      </dgm:t>
    </dgm:pt>
    <dgm:pt modelId="{D7F1B81C-3D1F-4786-824C-3BCDCC484406}">
      <dgm:prSet/>
      <dgm:spPr/>
      <dgm:t>
        <a:bodyPr/>
        <a:lstStyle/>
        <a:p>
          <a:r>
            <a:rPr lang="en-US"/>
            <a:t>April:  PDMCCB - Power Defense Breakers and DRVENC - Drives – Enclosed</a:t>
          </a:r>
        </a:p>
      </dgm:t>
    </dgm:pt>
    <dgm:pt modelId="{49F8614E-F263-46CA-9D69-794A405F7707}" type="parTrans" cxnId="{C0D9F805-4FFE-4CD9-B0C7-BD4AB42A3B9F}">
      <dgm:prSet/>
      <dgm:spPr/>
      <dgm:t>
        <a:bodyPr/>
        <a:lstStyle/>
        <a:p>
          <a:endParaRPr lang="en-US"/>
        </a:p>
      </dgm:t>
    </dgm:pt>
    <dgm:pt modelId="{1B6D4B50-01E7-40E8-BDC9-9706DA2A6A1D}" type="sibTrans" cxnId="{C0D9F805-4FFE-4CD9-B0C7-BD4AB42A3B9F}">
      <dgm:prSet/>
      <dgm:spPr/>
      <dgm:t>
        <a:bodyPr/>
        <a:lstStyle/>
        <a:p>
          <a:endParaRPr lang="en-US"/>
        </a:p>
      </dgm:t>
    </dgm:pt>
    <dgm:pt modelId="{A64332C0-2973-40F1-BFAB-8313D1665438}">
      <dgm:prSet/>
      <dgm:spPr/>
      <dgm:t>
        <a:bodyPr/>
        <a:lstStyle/>
        <a:p>
          <a:r>
            <a:rPr lang="en-US"/>
            <a:t>February:  ECSW - Elevator Control Switches</a:t>
          </a:r>
        </a:p>
      </dgm:t>
    </dgm:pt>
    <dgm:pt modelId="{61C69A6E-36A7-4C0E-941C-7DEA4871B4E7}" type="parTrans" cxnId="{6783EFF1-6A4D-47C2-8A79-4E11ED3D37A6}">
      <dgm:prSet/>
      <dgm:spPr/>
      <dgm:t>
        <a:bodyPr/>
        <a:lstStyle/>
        <a:p>
          <a:endParaRPr lang="en-US"/>
        </a:p>
      </dgm:t>
    </dgm:pt>
    <dgm:pt modelId="{664FF0CE-BAB7-4BEE-B01E-39D127A24F8F}" type="sibTrans" cxnId="{6783EFF1-6A4D-47C2-8A79-4E11ED3D37A6}">
      <dgm:prSet/>
      <dgm:spPr/>
      <dgm:t>
        <a:bodyPr/>
        <a:lstStyle/>
        <a:p>
          <a:endParaRPr lang="en-US"/>
        </a:p>
      </dgm:t>
    </dgm:pt>
    <dgm:pt modelId="{804BD9DB-597F-4560-9DE7-A32887059F77}">
      <dgm:prSet/>
      <dgm:spPr/>
      <dgm:t>
        <a:bodyPr/>
        <a:lstStyle/>
        <a:p>
          <a:r>
            <a:rPr lang="en-US"/>
            <a:t>March:  ENCLOSC - Enclosed Control </a:t>
          </a:r>
        </a:p>
      </dgm:t>
    </dgm:pt>
    <dgm:pt modelId="{4751267B-A75A-4093-9CD6-1AB4C77E3033}" type="parTrans" cxnId="{4C53FBE0-DBDD-4F5D-8C96-F326CE58700D}">
      <dgm:prSet/>
      <dgm:spPr/>
      <dgm:t>
        <a:bodyPr/>
        <a:lstStyle/>
        <a:p>
          <a:endParaRPr lang="en-US"/>
        </a:p>
      </dgm:t>
    </dgm:pt>
    <dgm:pt modelId="{F71A46F7-B2AD-4F4B-944F-5DCE2D8AE83E}" type="sibTrans" cxnId="{4C53FBE0-DBDD-4F5D-8C96-F326CE58700D}">
      <dgm:prSet/>
      <dgm:spPr/>
      <dgm:t>
        <a:bodyPr/>
        <a:lstStyle/>
        <a:p>
          <a:endParaRPr lang="en-US"/>
        </a:p>
      </dgm:t>
    </dgm:pt>
    <dgm:pt modelId="{F377C461-7110-4090-8E1C-13306C3ACDEE}">
      <dgm:prSet/>
      <dgm:spPr/>
      <dgm:t>
        <a:bodyPr/>
        <a:lstStyle/>
        <a:p>
          <a:r>
            <a:rPr lang="en-US" dirty="0"/>
            <a:t>Eventually:  More General Takeoffs!</a:t>
          </a:r>
        </a:p>
      </dgm:t>
    </dgm:pt>
    <dgm:pt modelId="{7EE42070-2FEF-453E-B80A-FF87376F27D5}" type="parTrans" cxnId="{78C3C6F5-150D-41B4-ABFD-78E2B5B23B1C}">
      <dgm:prSet/>
      <dgm:spPr/>
      <dgm:t>
        <a:bodyPr/>
        <a:lstStyle/>
        <a:p>
          <a:endParaRPr lang="en-US"/>
        </a:p>
      </dgm:t>
    </dgm:pt>
    <dgm:pt modelId="{A9F53A0A-1AA1-4ECF-9ABF-665903B1AC68}" type="sibTrans" cxnId="{78C3C6F5-150D-41B4-ABFD-78E2B5B23B1C}">
      <dgm:prSet/>
      <dgm:spPr/>
      <dgm:t>
        <a:bodyPr/>
        <a:lstStyle/>
        <a:p>
          <a:endParaRPr lang="en-US"/>
        </a:p>
      </dgm:t>
    </dgm:pt>
    <dgm:pt modelId="{DAB77C86-CC51-4D71-A7F9-88064A522C55}" type="pres">
      <dgm:prSet presAssocID="{49634159-C296-4475-B658-20DC37AD523D}" presName="CompostProcess" presStyleCnt="0">
        <dgm:presLayoutVars>
          <dgm:dir/>
          <dgm:resizeHandles val="exact"/>
        </dgm:presLayoutVars>
      </dgm:prSet>
      <dgm:spPr/>
    </dgm:pt>
    <dgm:pt modelId="{7DD71EFB-E758-439E-9EB7-58B5A0AF66C1}" type="pres">
      <dgm:prSet presAssocID="{49634159-C296-4475-B658-20DC37AD523D}" presName="arrow" presStyleLbl="bgShp" presStyleIdx="0" presStyleCnt="1"/>
      <dgm:spPr/>
    </dgm:pt>
    <dgm:pt modelId="{85FB90A5-EC09-414D-99C0-8153AD7972E4}" type="pres">
      <dgm:prSet presAssocID="{49634159-C296-4475-B658-20DC37AD523D}" presName="linearProcess" presStyleCnt="0"/>
      <dgm:spPr/>
    </dgm:pt>
    <dgm:pt modelId="{91D4A814-6848-455B-9A4D-457E1126BC10}" type="pres">
      <dgm:prSet presAssocID="{6013AFC7-8855-4568-8A8A-52F43EFA78F3}" presName="textNode" presStyleLbl="node1" presStyleIdx="0" presStyleCnt="5">
        <dgm:presLayoutVars>
          <dgm:bulletEnabled val="1"/>
        </dgm:presLayoutVars>
      </dgm:prSet>
      <dgm:spPr/>
    </dgm:pt>
    <dgm:pt modelId="{2F4DF72C-E9BA-40B7-87D5-FFC584258008}" type="pres">
      <dgm:prSet presAssocID="{B8043B46-15E0-4711-9E4F-7C022534EA07}" presName="sibTrans" presStyleCnt="0"/>
      <dgm:spPr/>
    </dgm:pt>
    <dgm:pt modelId="{A2D12D52-EBC6-4087-A535-42602A4941A4}" type="pres">
      <dgm:prSet presAssocID="{A64332C0-2973-40F1-BFAB-8313D1665438}" presName="textNode" presStyleLbl="node1" presStyleIdx="1" presStyleCnt="5">
        <dgm:presLayoutVars>
          <dgm:bulletEnabled val="1"/>
        </dgm:presLayoutVars>
      </dgm:prSet>
      <dgm:spPr/>
    </dgm:pt>
    <dgm:pt modelId="{CD106CFC-C02F-4816-92FA-DE3B6059F52D}" type="pres">
      <dgm:prSet presAssocID="{664FF0CE-BAB7-4BEE-B01E-39D127A24F8F}" presName="sibTrans" presStyleCnt="0"/>
      <dgm:spPr/>
    </dgm:pt>
    <dgm:pt modelId="{F0DE2EA4-41E3-4305-B5A4-89122993C2F9}" type="pres">
      <dgm:prSet presAssocID="{804BD9DB-597F-4560-9DE7-A32887059F77}" presName="textNode" presStyleLbl="node1" presStyleIdx="2" presStyleCnt="5">
        <dgm:presLayoutVars>
          <dgm:bulletEnabled val="1"/>
        </dgm:presLayoutVars>
      </dgm:prSet>
      <dgm:spPr/>
    </dgm:pt>
    <dgm:pt modelId="{CC4A0A1C-094C-4885-9689-91D45CB550FF}" type="pres">
      <dgm:prSet presAssocID="{F71A46F7-B2AD-4F4B-944F-5DCE2D8AE83E}" presName="sibTrans" presStyleCnt="0"/>
      <dgm:spPr/>
    </dgm:pt>
    <dgm:pt modelId="{D2CCFA77-C570-4DB0-96C6-3770A98C9089}" type="pres">
      <dgm:prSet presAssocID="{D7F1B81C-3D1F-4786-824C-3BCDCC484406}" presName="textNode" presStyleLbl="node1" presStyleIdx="3" presStyleCnt="5">
        <dgm:presLayoutVars>
          <dgm:bulletEnabled val="1"/>
        </dgm:presLayoutVars>
      </dgm:prSet>
      <dgm:spPr/>
    </dgm:pt>
    <dgm:pt modelId="{3228BACB-4250-49C7-8CCF-7FE87F5262EC}" type="pres">
      <dgm:prSet presAssocID="{1B6D4B50-01E7-40E8-BDC9-9706DA2A6A1D}" presName="sibTrans" presStyleCnt="0"/>
      <dgm:spPr/>
    </dgm:pt>
    <dgm:pt modelId="{DAA06AF5-EF69-4E7F-8619-600739A2FF42}" type="pres">
      <dgm:prSet presAssocID="{F377C461-7110-4090-8E1C-13306C3ACDEE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C0D9F805-4FFE-4CD9-B0C7-BD4AB42A3B9F}" srcId="{49634159-C296-4475-B658-20DC37AD523D}" destId="{D7F1B81C-3D1F-4786-824C-3BCDCC484406}" srcOrd="3" destOrd="0" parTransId="{49F8614E-F263-46CA-9D69-794A405F7707}" sibTransId="{1B6D4B50-01E7-40E8-BDC9-9706DA2A6A1D}"/>
    <dgm:cxn modelId="{0CD7062E-F3A7-4CE9-A5E9-6E2E9AD80977}" srcId="{49634159-C296-4475-B658-20DC37AD523D}" destId="{6013AFC7-8855-4568-8A8A-52F43EFA78F3}" srcOrd="0" destOrd="0" parTransId="{191321BD-838A-42BF-A65A-EC72A69AFE49}" sibTransId="{B8043B46-15E0-4711-9E4F-7C022534EA07}"/>
    <dgm:cxn modelId="{02F20747-5C48-48D0-A402-E301FA97E113}" type="presOf" srcId="{A64332C0-2973-40F1-BFAB-8313D1665438}" destId="{A2D12D52-EBC6-4087-A535-42602A4941A4}" srcOrd="0" destOrd="0" presId="urn:microsoft.com/office/officeart/2005/8/layout/hProcess9"/>
    <dgm:cxn modelId="{E4AD474C-E6AC-470A-A1E6-2F3ED8C9B40C}" type="presOf" srcId="{F377C461-7110-4090-8E1C-13306C3ACDEE}" destId="{DAA06AF5-EF69-4E7F-8619-600739A2FF42}" srcOrd="0" destOrd="0" presId="urn:microsoft.com/office/officeart/2005/8/layout/hProcess9"/>
    <dgm:cxn modelId="{9B76F872-B4D9-4887-85E4-0203EB16E3DB}" type="presOf" srcId="{6013AFC7-8855-4568-8A8A-52F43EFA78F3}" destId="{91D4A814-6848-455B-9A4D-457E1126BC10}" srcOrd="0" destOrd="0" presId="urn:microsoft.com/office/officeart/2005/8/layout/hProcess9"/>
    <dgm:cxn modelId="{C530E0D0-871C-444B-8407-6FF128BCBF7B}" type="presOf" srcId="{49634159-C296-4475-B658-20DC37AD523D}" destId="{DAB77C86-CC51-4D71-A7F9-88064A522C55}" srcOrd="0" destOrd="0" presId="urn:microsoft.com/office/officeart/2005/8/layout/hProcess9"/>
    <dgm:cxn modelId="{4C53FBE0-DBDD-4F5D-8C96-F326CE58700D}" srcId="{49634159-C296-4475-B658-20DC37AD523D}" destId="{804BD9DB-597F-4560-9DE7-A32887059F77}" srcOrd="2" destOrd="0" parTransId="{4751267B-A75A-4093-9CD6-1AB4C77E3033}" sibTransId="{F71A46F7-B2AD-4F4B-944F-5DCE2D8AE83E}"/>
    <dgm:cxn modelId="{C6E8BFEF-64C0-4AD9-B4D8-52A91C2E82A2}" type="presOf" srcId="{D7F1B81C-3D1F-4786-824C-3BCDCC484406}" destId="{D2CCFA77-C570-4DB0-96C6-3770A98C9089}" srcOrd="0" destOrd="0" presId="urn:microsoft.com/office/officeart/2005/8/layout/hProcess9"/>
    <dgm:cxn modelId="{6783EFF1-6A4D-47C2-8A79-4E11ED3D37A6}" srcId="{49634159-C296-4475-B658-20DC37AD523D}" destId="{A64332C0-2973-40F1-BFAB-8313D1665438}" srcOrd="1" destOrd="0" parTransId="{61C69A6E-36A7-4C0E-941C-7DEA4871B4E7}" sibTransId="{664FF0CE-BAB7-4BEE-B01E-39D127A24F8F}"/>
    <dgm:cxn modelId="{78C3C6F5-150D-41B4-ABFD-78E2B5B23B1C}" srcId="{49634159-C296-4475-B658-20DC37AD523D}" destId="{F377C461-7110-4090-8E1C-13306C3ACDEE}" srcOrd="4" destOrd="0" parTransId="{7EE42070-2FEF-453E-B80A-FF87376F27D5}" sibTransId="{A9F53A0A-1AA1-4ECF-9ABF-665903B1AC68}"/>
    <dgm:cxn modelId="{0FEE18FC-D725-4E0B-A469-588C8AD93B59}" type="presOf" srcId="{804BD9DB-597F-4560-9DE7-A32887059F77}" destId="{F0DE2EA4-41E3-4305-B5A4-89122993C2F9}" srcOrd="0" destOrd="0" presId="urn:microsoft.com/office/officeart/2005/8/layout/hProcess9"/>
    <dgm:cxn modelId="{0F27D78F-8395-4C64-A06C-CBA33A844E46}" type="presParOf" srcId="{DAB77C86-CC51-4D71-A7F9-88064A522C55}" destId="{7DD71EFB-E758-439E-9EB7-58B5A0AF66C1}" srcOrd="0" destOrd="0" presId="urn:microsoft.com/office/officeart/2005/8/layout/hProcess9"/>
    <dgm:cxn modelId="{746840BC-6D4B-4D83-AE1E-C5AFA72FA555}" type="presParOf" srcId="{DAB77C86-CC51-4D71-A7F9-88064A522C55}" destId="{85FB90A5-EC09-414D-99C0-8153AD7972E4}" srcOrd="1" destOrd="0" presId="urn:microsoft.com/office/officeart/2005/8/layout/hProcess9"/>
    <dgm:cxn modelId="{DB3D4A3A-1693-4F5A-AD8B-2912FFA9D5E9}" type="presParOf" srcId="{85FB90A5-EC09-414D-99C0-8153AD7972E4}" destId="{91D4A814-6848-455B-9A4D-457E1126BC10}" srcOrd="0" destOrd="0" presId="urn:microsoft.com/office/officeart/2005/8/layout/hProcess9"/>
    <dgm:cxn modelId="{0A2EF7F6-2600-424B-BD8B-419B819045E6}" type="presParOf" srcId="{85FB90A5-EC09-414D-99C0-8153AD7972E4}" destId="{2F4DF72C-E9BA-40B7-87D5-FFC584258008}" srcOrd="1" destOrd="0" presId="urn:microsoft.com/office/officeart/2005/8/layout/hProcess9"/>
    <dgm:cxn modelId="{F9586C82-BE9C-4F64-B705-CB06EA12C003}" type="presParOf" srcId="{85FB90A5-EC09-414D-99C0-8153AD7972E4}" destId="{A2D12D52-EBC6-4087-A535-42602A4941A4}" srcOrd="2" destOrd="0" presId="urn:microsoft.com/office/officeart/2005/8/layout/hProcess9"/>
    <dgm:cxn modelId="{180AE20D-A4F4-4E14-8586-BBD196128C3F}" type="presParOf" srcId="{85FB90A5-EC09-414D-99C0-8153AD7972E4}" destId="{CD106CFC-C02F-4816-92FA-DE3B6059F52D}" srcOrd="3" destOrd="0" presId="urn:microsoft.com/office/officeart/2005/8/layout/hProcess9"/>
    <dgm:cxn modelId="{417A3BBB-7018-4C07-895C-251EF64DCE6A}" type="presParOf" srcId="{85FB90A5-EC09-414D-99C0-8153AD7972E4}" destId="{F0DE2EA4-41E3-4305-B5A4-89122993C2F9}" srcOrd="4" destOrd="0" presId="urn:microsoft.com/office/officeart/2005/8/layout/hProcess9"/>
    <dgm:cxn modelId="{819C5F80-5AC5-42C3-87E5-C71F59D6C89F}" type="presParOf" srcId="{85FB90A5-EC09-414D-99C0-8153AD7972E4}" destId="{CC4A0A1C-094C-4885-9689-91D45CB550FF}" srcOrd="5" destOrd="0" presId="urn:microsoft.com/office/officeart/2005/8/layout/hProcess9"/>
    <dgm:cxn modelId="{1C580D15-26F1-408A-BA69-B600D73F7334}" type="presParOf" srcId="{85FB90A5-EC09-414D-99C0-8153AD7972E4}" destId="{D2CCFA77-C570-4DB0-96C6-3770A98C9089}" srcOrd="6" destOrd="0" presId="urn:microsoft.com/office/officeart/2005/8/layout/hProcess9"/>
    <dgm:cxn modelId="{5C627AF2-2716-4324-BE5E-E5CFD557417E}" type="presParOf" srcId="{85FB90A5-EC09-414D-99C0-8153AD7972E4}" destId="{3228BACB-4250-49C7-8CCF-7FE87F5262EC}" srcOrd="7" destOrd="0" presId="urn:microsoft.com/office/officeart/2005/8/layout/hProcess9"/>
    <dgm:cxn modelId="{81732C74-5871-4445-8081-D2FD6B704682}" type="presParOf" srcId="{85FB90A5-EC09-414D-99C0-8153AD7972E4}" destId="{DAA06AF5-EF69-4E7F-8619-600739A2FF42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D71EFB-E758-439E-9EB7-58B5A0AF66C1}">
      <dsp:nvSpPr>
        <dsp:cNvPr id="0" name=""/>
        <dsp:cNvSpPr/>
      </dsp:nvSpPr>
      <dsp:spPr>
        <a:xfrm>
          <a:off x="616505" y="0"/>
          <a:ext cx="6987063" cy="3657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D4A814-6848-455B-9A4D-457E1126BC10}">
      <dsp:nvSpPr>
        <dsp:cNvPr id="0" name=""/>
        <dsp:cNvSpPr/>
      </dsp:nvSpPr>
      <dsp:spPr>
        <a:xfrm>
          <a:off x="3612" y="1097279"/>
          <a:ext cx="1579394" cy="1463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January:  SPD - Surge Protection Devices</a:t>
          </a:r>
        </a:p>
      </dsp:txBody>
      <dsp:txXfrm>
        <a:off x="75032" y="1168699"/>
        <a:ext cx="1436554" cy="1320200"/>
      </dsp:txXfrm>
    </dsp:sp>
    <dsp:sp modelId="{A2D12D52-EBC6-4087-A535-42602A4941A4}">
      <dsp:nvSpPr>
        <dsp:cNvPr id="0" name=""/>
        <dsp:cNvSpPr/>
      </dsp:nvSpPr>
      <dsp:spPr>
        <a:xfrm>
          <a:off x="1661976" y="1097279"/>
          <a:ext cx="1579394" cy="1463040"/>
        </a:xfrm>
        <a:prstGeom prst="roundRect">
          <a:avLst/>
        </a:prstGeom>
        <a:solidFill>
          <a:schemeClr val="accent2">
            <a:hueOff val="-165742"/>
            <a:satOff val="-13776"/>
            <a:lumOff val="10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February:  ECSW - Elevator Control Switches</a:t>
          </a:r>
        </a:p>
      </dsp:txBody>
      <dsp:txXfrm>
        <a:off x="1733396" y="1168699"/>
        <a:ext cx="1436554" cy="1320200"/>
      </dsp:txXfrm>
    </dsp:sp>
    <dsp:sp modelId="{F0DE2EA4-41E3-4305-B5A4-89122993C2F9}">
      <dsp:nvSpPr>
        <dsp:cNvPr id="0" name=""/>
        <dsp:cNvSpPr/>
      </dsp:nvSpPr>
      <dsp:spPr>
        <a:xfrm>
          <a:off x="3320340" y="1097279"/>
          <a:ext cx="1579394" cy="1463040"/>
        </a:xfrm>
        <a:prstGeom prst="roundRect">
          <a:avLst/>
        </a:prstGeom>
        <a:solidFill>
          <a:schemeClr val="accent2">
            <a:hueOff val="-331485"/>
            <a:satOff val="-27551"/>
            <a:lumOff val="2088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March:  ENCLOSC - Enclosed Control </a:t>
          </a:r>
        </a:p>
      </dsp:txBody>
      <dsp:txXfrm>
        <a:off x="3391760" y="1168699"/>
        <a:ext cx="1436554" cy="1320200"/>
      </dsp:txXfrm>
    </dsp:sp>
    <dsp:sp modelId="{D2CCFA77-C570-4DB0-96C6-3770A98C9089}">
      <dsp:nvSpPr>
        <dsp:cNvPr id="0" name=""/>
        <dsp:cNvSpPr/>
      </dsp:nvSpPr>
      <dsp:spPr>
        <a:xfrm>
          <a:off x="4978704" y="1097279"/>
          <a:ext cx="1579394" cy="1463040"/>
        </a:xfrm>
        <a:prstGeom prst="roundRect">
          <a:avLst/>
        </a:prstGeom>
        <a:solidFill>
          <a:schemeClr val="accent2">
            <a:hueOff val="-497227"/>
            <a:satOff val="-41327"/>
            <a:lumOff val="313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April:  PDMCCB - Power Defense Breakers and DRVENC - Drives – Enclosed</a:t>
          </a:r>
        </a:p>
      </dsp:txBody>
      <dsp:txXfrm>
        <a:off x="5050124" y="1168699"/>
        <a:ext cx="1436554" cy="1320200"/>
      </dsp:txXfrm>
    </dsp:sp>
    <dsp:sp modelId="{DAA06AF5-EF69-4E7F-8619-600739A2FF42}">
      <dsp:nvSpPr>
        <dsp:cNvPr id="0" name=""/>
        <dsp:cNvSpPr/>
      </dsp:nvSpPr>
      <dsp:spPr>
        <a:xfrm>
          <a:off x="6637068" y="1097279"/>
          <a:ext cx="1579394" cy="1463040"/>
        </a:xfrm>
        <a:prstGeom prst="roundRect">
          <a:avLst/>
        </a:prstGeom>
        <a:solidFill>
          <a:schemeClr val="accent2">
            <a:hueOff val="-662970"/>
            <a:satOff val="-55102"/>
            <a:lumOff val="4176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Eventually:  More General Takeoffs!</a:t>
          </a:r>
        </a:p>
      </dsp:txBody>
      <dsp:txXfrm>
        <a:off x="6708488" y="1168699"/>
        <a:ext cx="1436554" cy="1320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2E8CC-60D1-4D73-AE9E-FB9D3D9F3FF5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61E7-70D3-4B33-9353-3F1CBA11E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00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PX Blue team recommends using Angular Materials as standard and then applying PX Blue theme/icons.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Some of component styles that Bessemer has provided is not 100% match currently with Angular Materials.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PX Blue is currently on Angular Material theme version 8, testing version 10 this year.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PX Blue doesn’t have library of all standards controls and recommend to use Material design.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A961E7-70D3-4B33-9353-3F1CBA11EA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015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m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B2BF30D2-D24B-4592-A877-4039ADF473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471642"/>
            <a:ext cx="9144000" cy="0"/>
          </a:xfrm>
          <a:prstGeom prst="lin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E6FA7-75F7-45C2-83EB-0F253C305C2A}"/>
              </a:ext>
            </a:extLst>
          </p:cNvPr>
          <p:cNvSpPr/>
          <p:nvPr userDrawn="1"/>
        </p:nvSpPr>
        <p:spPr>
          <a:xfrm>
            <a:off x="0" y="1498460"/>
            <a:ext cx="6858000" cy="2514600"/>
          </a:xfrm>
          <a:prstGeom prst="rect">
            <a:avLst/>
          </a:prstGeom>
          <a:solidFill>
            <a:schemeClr val="tx2">
              <a:alpha val="6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" y="1643240"/>
            <a:ext cx="6324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" y="2839580"/>
            <a:ext cx="6324600" cy="110251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9552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47"/>
            <a:ext cx="8229600" cy="651262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9151"/>
            <a:ext cx="4040188" cy="8120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845594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19151"/>
            <a:ext cx="4040189" cy="8120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0189" cy="2845594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0B447A54-BE9F-404C-9B5C-99995036D0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713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33D153-3B20-416C-8100-2DF06B67D5F6}"/>
              </a:ext>
            </a:extLst>
          </p:cNvPr>
          <p:cNvSpPr/>
          <p:nvPr userDrawn="1"/>
        </p:nvSpPr>
        <p:spPr>
          <a:xfrm>
            <a:off x="0" y="0"/>
            <a:ext cx="9144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338CC-1EA3-4B77-A3CE-E222B30A48F7}"/>
              </a:ext>
            </a:extLst>
          </p:cNvPr>
          <p:cNvSpPr txBox="1"/>
          <p:nvPr userDrawn="1"/>
        </p:nvSpPr>
        <p:spPr>
          <a:xfrm>
            <a:off x="2514600" y="19775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full-screen image here</a:t>
            </a:r>
          </a:p>
        </p:txBody>
      </p:sp>
    </p:spTree>
    <p:extLst>
      <p:ext uri="{BB962C8B-B14F-4D97-AF65-F5344CB8AC3E}">
        <p14:creationId xmlns:p14="http://schemas.microsoft.com/office/powerpoint/2010/main" val="376292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989DB7-DAD2-4A5D-A0B1-654966A62B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07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59A9D08-B922-4E8E-AEA3-9931350F3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93652-EE4D-4BBE-B51B-B9C993D9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8" y="2095325"/>
            <a:ext cx="2875565" cy="9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1266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ormal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B2BF30D2-D24B-4592-A877-4039ADF473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4471642"/>
            <a:ext cx="9144000" cy="0"/>
          </a:xfrm>
          <a:prstGeom prst="lin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E6FA7-75F7-45C2-83EB-0F253C305C2A}"/>
              </a:ext>
            </a:extLst>
          </p:cNvPr>
          <p:cNvSpPr/>
          <p:nvPr userDrawn="1"/>
        </p:nvSpPr>
        <p:spPr>
          <a:xfrm>
            <a:off x="0" y="1498460"/>
            <a:ext cx="6858000" cy="2514600"/>
          </a:xfrm>
          <a:prstGeom prst="rect">
            <a:avLst/>
          </a:prstGeom>
          <a:solidFill>
            <a:schemeClr val="tx2">
              <a:alpha val="6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820" y="1643240"/>
            <a:ext cx="6324600" cy="11430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820" y="2839580"/>
            <a:ext cx="6324600" cy="1102519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75385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 with tex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E6FA7-75F7-45C2-83EB-0F253C305C2A}"/>
              </a:ext>
            </a:extLst>
          </p:cNvPr>
          <p:cNvSpPr/>
          <p:nvPr userDrawn="1"/>
        </p:nvSpPr>
        <p:spPr>
          <a:xfrm>
            <a:off x="1066800" y="203204"/>
            <a:ext cx="8077200" cy="927090"/>
          </a:xfrm>
          <a:prstGeom prst="rect">
            <a:avLst/>
          </a:prstGeom>
          <a:solidFill>
            <a:schemeClr val="tx2">
              <a:alpha val="6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B2BF30D2-D24B-4592-A877-4039ADF473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620" y="4476750"/>
            <a:ext cx="9144000" cy="0"/>
          </a:xfrm>
          <a:prstGeom prst="lin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76BE6F3-C6E9-4E48-B3B0-A69723301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1580" y="295274"/>
            <a:ext cx="7924800" cy="742950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2714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 - no tex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B1BEF4-6631-4293-9650-B886E93837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279031"/>
            <a:ext cx="7848600" cy="74295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92712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B1BEF4-6631-4293-9650-B886E93837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728358"/>
            <a:ext cx="6477000" cy="2517710"/>
          </a:xfrm>
        </p:spPr>
        <p:txBody>
          <a:bodyPr anchor="ctr">
            <a:norm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379BE7-AF38-4807-BF66-F4AE653100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2343150"/>
            <a:ext cx="3886200" cy="160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517660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E3206-64B3-4605-9E4B-9622A64D3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61711"/>
            <a:ext cx="7467600" cy="3753327"/>
          </a:xfrm>
        </p:spPr>
        <p:txBody>
          <a:bodyPr anchor="ctr">
            <a:norm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24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ctful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BED1B-9CA4-4FA0-A32C-089057E97FB0}"/>
              </a:ext>
            </a:extLst>
          </p:cNvPr>
          <p:cNvSpPr/>
          <p:nvPr userDrawn="1"/>
        </p:nvSpPr>
        <p:spPr bwMode="auto">
          <a:xfrm>
            <a:off x="0" y="0"/>
            <a:ext cx="4572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0" y="0"/>
            <a:ext cx="4572000" cy="4171950"/>
          </a:xfrm>
          <a:prstGeom prst="rect">
            <a:avLst/>
          </a:prstGeom>
          <a:noFill/>
          <a:ln>
            <a:solidFill>
              <a:srgbClr val="B2B2B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E3206-64B3-4605-9E4B-9622A64D3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13822"/>
            <a:ext cx="3954780" cy="3905728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22BA4C-CF48-477F-B999-6242F20A976F}"/>
              </a:ext>
            </a:extLst>
          </p:cNvPr>
          <p:cNvSpPr/>
          <p:nvPr userDrawn="1"/>
        </p:nvSpPr>
        <p:spPr>
          <a:xfrm>
            <a:off x="4572000" y="0"/>
            <a:ext cx="4572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834154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 with tex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D6E6FA7-75F7-45C2-83EB-0F253C305C2A}"/>
              </a:ext>
            </a:extLst>
          </p:cNvPr>
          <p:cNvSpPr/>
          <p:nvPr userDrawn="1"/>
        </p:nvSpPr>
        <p:spPr>
          <a:xfrm>
            <a:off x="1066800" y="203204"/>
            <a:ext cx="8077200" cy="927090"/>
          </a:xfrm>
          <a:prstGeom prst="rect">
            <a:avLst/>
          </a:prstGeom>
          <a:solidFill>
            <a:schemeClr val="tx2">
              <a:alpha val="6470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Line 3">
            <a:extLst>
              <a:ext uri="{FF2B5EF4-FFF2-40B4-BE49-F238E27FC236}">
                <a16:creationId xmlns:a16="http://schemas.microsoft.com/office/drawing/2014/main" id="{B2BF30D2-D24B-4592-A877-4039ADF473D6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7620" y="4476750"/>
            <a:ext cx="9144000" cy="0"/>
          </a:xfrm>
          <a:prstGeom prst="line">
            <a:avLst/>
          </a:prstGeom>
          <a:noFill/>
          <a:ln w="63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876BE6F3-C6E9-4E48-B3B0-A6972330104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1580" y="295274"/>
            <a:ext cx="7924800" cy="742950"/>
          </a:xfrm>
        </p:spPr>
        <p:txBody>
          <a:bodyPr anchor="ctr"/>
          <a:lstStyle>
            <a:lvl1pPr>
              <a:defRPr sz="28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623606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55"/>
            <a:ext cx="8229600" cy="627454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531" y="819151"/>
            <a:ext cx="8220269" cy="365759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8A9ABC05-FEEC-4AA2-8C85-5224B5060E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6994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19153"/>
            <a:ext cx="4038600" cy="365759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19153"/>
            <a:ext cx="4038600" cy="365759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88943107-7474-44AB-85D6-34B7915595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841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690347-5AAB-4B3F-80EE-F80F78C2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4572000" cy="3651924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E04055-F8F4-4DA7-AAFD-0BD23D254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05400" y="819149"/>
            <a:ext cx="3581400" cy="175259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F7D19507-70E2-4A8B-B5BF-7AE6785418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167B0-570A-4A97-B577-2B283277D3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05400" y="2718481"/>
            <a:ext cx="3581400" cy="175259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97004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47"/>
            <a:ext cx="8229600" cy="651262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19151"/>
            <a:ext cx="4040188" cy="8120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845594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819151"/>
            <a:ext cx="4040189" cy="8120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0189" cy="2845594"/>
          </a:xfrm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Line 3">
            <a:extLst>
              <a:ext uri="{FF2B5EF4-FFF2-40B4-BE49-F238E27FC236}">
                <a16:creationId xmlns:a16="http://schemas.microsoft.com/office/drawing/2014/main" id="{0B447A54-BE9F-404C-9B5C-99995036D09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85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33D153-3B20-416C-8100-2DF06B67D5F6}"/>
              </a:ext>
            </a:extLst>
          </p:cNvPr>
          <p:cNvSpPr/>
          <p:nvPr userDrawn="1"/>
        </p:nvSpPr>
        <p:spPr>
          <a:xfrm>
            <a:off x="0" y="0"/>
            <a:ext cx="9144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338CC-1EA3-4B77-A3CE-E222B30A48F7}"/>
              </a:ext>
            </a:extLst>
          </p:cNvPr>
          <p:cNvSpPr txBox="1"/>
          <p:nvPr userDrawn="1"/>
        </p:nvSpPr>
        <p:spPr>
          <a:xfrm>
            <a:off x="2514600" y="1977509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full-screen image here</a:t>
            </a:r>
          </a:p>
        </p:txBody>
      </p:sp>
    </p:spTree>
    <p:extLst>
      <p:ext uri="{BB962C8B-B14F-4D97-AF65-F5344CB8AC3E}">
        <p14:creationId xmlns:p14="http://schemas.microsoft.com/office/powerpoint/2010/main" val="4056913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>
            <a:extLst>
              <a:ext uri="{FF2B5EF4-FFF2-40B4-BE49-F238E27FC236}">
                <a16:creationId xmlns:a16="http://schemas.microsoft.com/office/drawing/2014/main" id="{D59A9D08-B922-4E8E-AEA3-9931350F3E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93652-EE4D-4BBE-B51B-B9C993D90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8" y="2095325"/>
            <a:ext cx="2875565" cy="952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79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slide - no text 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B1BEF4-6631-4293-9650-B886E93837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279031"/>
            <a:ext cx="7848600" cy="742950"/>
          </a:xfrm>
        </p:spPr>
        <p:txBody>
          <a:bodyPr anchor="ctr"/>
          <a:lstStyle>
            <a:lvl1pPr>
              <a:defRPr sz="28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517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6B1BEF4-6631-4293-9650-B886E93837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728358"/>
            <a:ext cx="6477000" cy="2517710"/>
          </a:xfrm>
        </p:spPr>
        <p:txBody>
          <a:bodyPr anchor="ctr">
            <a:normAutofit/>
          </a:bodyPr>
          <a:lstStyle>
            <a:lvl1pPr>
              <a:defRPr sz="4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379BE7-AF38-4807-BF66-F4AE653100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5257800" y="2343150"/>
            <a:ext cx="3886200" cy="1603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42793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fu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" y="0"/>
            <a:ext cx="86868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E3206-64B3-4605-9E4B-9622A64D3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3400" y="361711"/>
            <a:ext cx="7467600" cy="3753327"/>
          </a:xfrm>
        </p:spPr>
        <p:txBody>
          <a:bodyPr anchor="ctr">
            <a:normAutofit/>
          </a:bodyPr>
          <a:lstStyle>
            <a:lvl1pPr>
              <a:defRPr sz="4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2996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7ABED1B-9CA4-4FA0-A32C-089057E97FB0}"/>
              </a:ext>
            </a:extLst>
          </p:cNvPr>
          <p:cNvSpPr/>
          <p:nvPr userDrawn="1"/>
        </p:nvSpPr>
        <p:spPr bwMode="auto">
          <a:xfrm>
            <a:off x="0" y="0"/>
            <a:ext cx="4572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095C0E-F896-4815-9A3A-1360CE463A10}"/>
              </a:ext>
            </a:extLst>
          </p:cNvPr>
          <p:cNvSpPr/>
          <p:nvPr userDrawn="1"/>
        </p:nvSpPr>
        <p:spPr bwMode="auto">
          <a:xfrm>
            <a:off x="4572000" y="0"/>
            <a:ext cx="4572000" cy="4171950"/>
          </a:xfrm>
          <a:prstGeom prst="rect">
            <a:avLst/>
          </a:prstGeom>
          <a:noFill/>
          <a:ln>
            <a:solidFill>
              <a:srgbClr val="B2B2B2"/>
            </a:solidFill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B9E3206-64B3-4605-9E4B-9622A64D3A9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113822"/>
            <a:ext cx="3954780" cy="3905728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B22BA4C-CF48-477F-B999-6242F20A976F}"/>
              </a:ext>
            </a:extLst>
          </p:cNvPr>
          <p:cNvSpPr/>
          <p:nvPr userDrawn="1"/>
        </p:nvSpPr>
        <p:spPr>
          <a:xfrm>
            <a:off x="4572000" y="0"/>
            <a:ext cx="4572000" cy="44767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image here</a:t>
            </a:r>
          </a:p>
        </p:txBody>
      </p:sp>
    </p:spTree>
    <p:extLst>
      <p:ext uri="{BB962C8B-B14F-4D97-AF65-F5344CB8AC3E}">
        <p14:creationId xmlns:p14="http://schemas.microsoft.com/office/powerpoint/2010/main" val="366983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n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055"/>
            <a:ext cx="8229600" cy="627454"/>
          </a:xfrm>
        </p:spPr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6531" y="819151"/>
            <a:ext cx="8220269" cy="365759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Line 3">
            <a:extLst>
              <a:ext uri="{FF2B5EF4-FFF2-40B4-BE49-F238E27FC236}">
                <a16:creationId xmlns:a16="http://schemas.microsoft.com/office/drawing/2014/main" id="{8A9ABC05-FEEC-4AA2-8C85-5224B5060E28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99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1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819153"/>
            <a:ext cx="4038600" cy="3657595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819153"/>
            <a:ext cx="4038600" cy="3657593"/>
          </a:xfrm>
        </p:spPr>
        <p:txBody>
          <a:bodyPr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Line 3">
            <a:extLst>
              <a:ext uri="{FF2B5EF4-FFF2-40B4-BE49-F238E27FC236}">
                <a16:creationId xmlns:a16="http://schemas.microsoft.com/office/drawing/2014/main" id="{88943107-7474-44AB-85D6-34B79155958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234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B690347-5AAB-4B3F-80EE-F80F78C2F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4572000" cy="3651924"/>
          </a:xfrm>
        </p:spPr>
        <p:txBody>
          <a:bodyPr/>
          <a:lstStyle>
            <a:lvl1pPr marL="457200" indent="-457200">
              <a:buFont typeface="Arial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2E04055-F8F4-4DA7-AAFD-0BD23D254DF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5105400" y="819149"/>
            <a:ext cx="3581400" cy="175259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Line 3">
            <a:extLst>
              <a:ext uri="{FF2B5EF4-FFF2-40B4-BE49-F238E27FC236}">
                <a16:creationId xmlns:a16="http://schemas.microsoft.com/office/drawing/2014/main" id="{F7D19507-70E2-4A8B-B5BF-7AE67854187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0" y="742056"/>
            <a:ext cx="9144000" cy="0"/>
          </a:xfrm>
          <a:prstGeom prst="line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25167B0-570A-4A97-B577-2B283277D3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105400" y="2718481"/>
            <a:ext cx="3581400" cy="1752595"/>
          </a:xfrm>
        </p:spPr>
        <p:txBody>
          <a:bodyPr/>
          <a:lstStyle>
            <a:lvl1pPr marL="0" indent="0"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232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920"/>
            <a:ext cx="8229600" cy="627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531" y="819150"/>
            <a:ext cx="8220269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57E4D-5494-4F2B-B441-FAB0C9844AC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4648241"/>
            <a:ext cx="1074269" cy="355971"/>
          </a:xfrm>
          <a:prstGeom prst="rect">
            <a:avLst/>
          </a:prstGeom>
        </p:spPr>
      </p:pic>
      <p:sp>
        <p:nvSpPr>
          <p:cNvPr id="9" name="Text Box 36">
            <a:extLst>
              <a:ext uri="{FF2B5EF4-FFF2-40B4-BE49-F238E27FC236}">
                <a16:creationId xmlns:a16="http://schemas.microsoft.com/office/drawing/2014/main" id="{10BCF504-2EFD-4967-A305-82A1DF8FF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/>
              <a:t> 2020 Eaton. All rights reserved.</a:t>
            </a:r>
            <a:r>
              <a:rPr lang="en-US" sz="7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353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5" r:id="rId4"/>
    <p:sldLayoutId id="2147483660" r:id="rId5"/>
    <p:sldLayoutId id="2147483664" r:id="rId6"/>
    <p:sldLayoutId id="2147483650" r:id="rId7"/>
    <p:sldLayoutId id="2147483652" r:id="rId8"/>
    <p:sldLayoutId id="2147483661" r:id="rId9"/>
    <p:sldLayoutId id="2147483653" r:id="rId10"/>
    <p:sldLayoutId id="2147483655" r:id="rId11"/>
    <p:sldLayoutId id="2147483666" r:id="rId12"/>
    <p:sldLayoutId id="2147483663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4" pos="288" userDrawn="1">
          <p15:clr>
            <a:srgbClr val="F26B43"/>
          </p15:clr>
        </p15:guide>
        <p15:guide id="5" pos="336" userDrawn="1">
          <p15:clr>
            <a:srgbClr val="F26B43"/>
          </p15:clr>
        </p15:guide>
        <p15:guide id="6" pos="5472" userDrawn="1">
          <p15:clr>
            <a:srgbClr val="F26B43"/>
          </p15:clr>
        </p15:guide>
        <p15:guide id="7" orient="horz" pos="2532" userDrawn="1">
          <p15:clr>
            <a:srgbClr val="F26B43"/>
          </p15:clr>
        </p15:guide>
        <p15:guide id="8" orient="horz" pos="51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920"/>
            <a:ext cx="8229600" cy="6274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531" y="819150"/>
            <a:ext cx="8220269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F2A62CB-A42E-470E-A301-EA6420987B3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357E4D-5494-4F2B-B441-FAB0C9844A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31" y="4648241"/>
            <a:ext cx="1074269" cy="355971"/>
          </a:xfrm>
          <a:prstGeom prst="rect">
            <a:avLst/>
          </a:prstGeom>
        </p:spPr>
      </p:pic>
      <p:sp>
        <p:nvSpPr>
          <p:cNvPr id="9" name="Text Box 36">
            <a:extLst>
              <a:ext uri="{FF2B5EF4-FFF2-40B4-BE49-F238E27FC236}">
                <a16:creationId xmlns:a16="http://schemas.microsoft.com/office/drawing/2014/main" id="{10BCF504-2EFD-4967-A305-82A1DF8FF22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57600" y="4904185"/>
            <a:ext cx="1555234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3367CD"/>
              </a:buClr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Char char="©"/>
              <a:defRPr/>
            </a:pPr>
            <a:r>
              <a:rPr lang="en-US" sz="700"/>
              <a:t> 2020 Eaton. All rights reserved.</a:t>
            </a:r>
            <a:r>
              <a:rPr lang="en-US" sz="70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78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0">
          <p15:clr>
            <a:srgbClr val="F26B43"/>
          </p15:clr>
        </p15:guide>
        <p15:guide id="2" pos="2880">
          <p15:clr>
            <a:srgbClr val="F26B43"/>
          </p15:clr>
        </p15:guide>
        <p15:guide id="4" pos="288">
          <p15:clr>
            <a:srgbClr val="F26B43"/>
          </p15:clr>
        </p15:guide>
        <p15:guide id="5" pos="336">
          <p15:clr>
            <a:srgbClr val="F26B43"/>
          </p15:clr>
        </p15:guide>
        <p15:guide id="6" pos="5472">
          <p15:clr>
            <a:srgbClr val="F26B43"/>
          </p15:clr>
        </p15:guide>
        <p15:guide id="7" orient="horz" pos="2532">
          <p15:clr>
            <a:srgbClr val="F26B43"/>
          </p15:clr>
        </p15:guide>
        <p15:guide id="8" orient="horz" pos="51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bidmanagerqa.tcc.etn.com/BidManager/QA/Help/Sales/en-US/#t=TakeOff_Help_Files%2FTake_Off_Guides.htm" TargetMode="Externa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581A72-9CF4-45CE-B6E8-BA9A21AA2D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2" r="6809" b="25951"/>
          <a:stretch/>
        </p:blipFill>
        <p:spPr>
          <a:xfrm>
            <a:off x="0" y="6674"/>
            <a:ext cx="9144000" cy="44767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4B1614A-AEE7-4AD5-92A8-0D33922E8221}"/>
              </a:ext>
            </a:extLst>
          </p:cNvPr>
          <p:cNvSpPr/>
          <p:nvPr/>
        </p:nvSpPr>
        <p:spPr>
          <a:xfrm>
            <a:off x="0" y="1504950"/>
            <a:ext cx="6865620" cy="25146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22F784-D37E-49FE-B511-373D1863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4578" y="1643240"/>
            <a:ext cx="6324600" cy="1143000"/>
          </a:xfrm>
        </p:spPr>
        <p:txBody>
          <a:bodyPr>
            <a:normAutofit/>
          </a:bodyPr>
          <a:lstStyle/>
          <a:p>
            <a:r>
              <a:rPr lang="en-US" dirty="0"/>
              <a:t>Bid Manager Takeoff Modernization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C785FE8-AF93-4297-9AEB-CE43BB3A7B51}"/>
              </a:ext>
            </a:extLst>
          </p:cNvPr>
          <p:cNvSpPr txBox="1">
            <a:spLocks/>
          </p:cNvSpPr>
          <p:nvPr/>
        </p:nvSpPr>
        <p:spPr>
          <a:xfrm>
            <a:off x="228600" y="3235324"/>
            <a:ext cx="6024563" cy="508396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40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477028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264698"/>
            <a:ext cx="8579094" cy="1383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578E7-4B84-44A8-BE5A-B2C28FC9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52" y="380045"/>
            <a:ext cx="2913856" cy="1145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300">
                <a:latin typeface="+mj-lt"/>
                <a:cs typeface="+mj-cs"/>
              </a:rPr>
              <a:t>Bid Manager</a:t>
            </a:r>
            <a:br>
              <a:rPr lang="en-US" sz="2300">
                <a:latin typeface="+mj-lt"/>
                <a:cs typeface="+mj-cs"/>
              </a:rPr>
            </a:br>
            <a:r>
              <a:rPr lang="en-US" sz="2300">
                <a:latin typeface="+mj-lt"/>
                <a:cs typeface="+mj-cs"/>
              </a:rPr>
              <a:t>Current State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35722"/>
            <a:ext cx="0" cy="10287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096D-76C3-4008-9A7C-CE5F71A3EB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9002" y="380045"/>
            <a:ext cx="4957440" cy="1145056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There are 200+ Bid Manager configurators (takeoffs) across Eaton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Bid Manager has 3 takeoff types – GTO, LGTO, Custom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Takeoffs are fully customized by the product lines (pick developer)</a:t>
            </a:r>
          </a:p>
          <a:p>
            <a:pPr lvl="1"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Lack of standards / governance across takeoffs</a:t>
            </a:r>
          </a:p>
          <a:p>
            <a:pPr lvl="1"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Differences in naming conventions, configuration flow, organization, outputs, etc.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User (internal / external) feedback prioritizes user interface improvements</a:t>
            </a:r>
          </a:p>
          <a:p>
            <a:pPr lvl="1"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Consistencies between takeoffs (reduce learning curve)</a:t>
            </a:r>
          </a:p>
          <a:p>
            <a:pPr lvl="1"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Mobile responsiveness</a:t>
            </a:r>
          </a:p>
          <a:p>
            <a:pPr indent="-228600">
              <a:lnSpc>
                <a:spcPct val="90000"/>
              </a:lnSpc>
            </a:pPr>
            <a:endParaRPr lang="en-US" sz="90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AF7751-BF31-4943-A8B2-66D797626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3909" y="1763237"/>
            <a:ext cx="4002533" cy="28117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AC266-AF78-480D-873D-1131F7F72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4" y="1763237"/>
            <a:ext cx="3981223" cy="281178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86935-A3C7-40E3-82BF-9A7D6C78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847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8D43E-DBDC-45C2-8F39-47D87C744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/>
              <a:t>Bid Manager – User Surveys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D9E41E-7799-472A-B4DD-E97DB5FCB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819151"/>
            <a:ext cx="3134362" cy="3657597"/>
          </a:xfrm>
        </p:spPr>
        <p:txBody>
          <a:bodyPr>
            <a:normAutofit/>
          </a:bodyPr>
          <a:lstStyle/>
          <a:p>
            <a:r>
              <a:rPr lang="en-US" sz="1500"/>
              <a:t>Brought in a third party to conduct user interface surveys of Bid Manager with internal / external users globally</a:t>
            </a:r>
          </a:p>
          <a:p>
            <a:endParaRPr lang="en-US" sz="1500"/>
          </a:p>
          <a:p>
            <a:r>
              <a:rPr lang="en-US" sz="1500"/>
              <a:t>Key Findings</a:t>
            </a:r>
          </a:p>
          <a:p>
            <a:pPr lvl="1"/>
            <a:r>
              <a:rPr lang="en-US" sz="1100"/>
              <a:t>Treat everyone as new user</a:t>
            </a:r>
          </a:p>
          <a:p>
            <a:pPr lvl="1"/>
            <a:r>
              <a:rPr lang="en-US" sz="1100"/>
              <a:t>Reduce user burden / touchpoints</a:t>
            </a:r>
          </a:p>
          <a:p>
            <a:pPr lvl="1"/>
            <a:r>
              <a:rPr lang="en-US" sz="1100"/>
              <a:t>More flexibility / forgiving</a:t>
            </a:r>
          </a:p>
          <a:p>
            <a:pPr lvl="1"/>
            <a:r>
              <a:rPr lang="en-US" sz="1100"/>
              <a:t>Less user restrictions</a:t>
            </a:r>
          </a:p>
          <a:p>
            <a:pPr lvl="1"/>
            <a:r>
              <a:rPr lang="en-US" sz="1100"/>
              <a:t>Mobile responsiveness is missing</a:t>
            </a:r>
          </a:p>
          <a:p>
            <a:pPr lvl="1"/>
            <a:r>
              <a:rPr lang="en-US" sz="1100"/>
              <a:t>Take advantage of modern web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FBCFC5A-72BE-46F4-AA6A-51077D17E4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1124"/>
          <a:stretch/>
        </p:blipFill>
        <p:spPr>
          <a:xfrm>
            <a:off x="4121541" y="1063646"/>
            <a:ext cx="4627724" cy="316860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7ECB7B5-E7F0-486C-8A71-5911242F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7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6">
            <a:extLst>
              <a:ext uri="{FF2B5EF4-FFF2-40B4-BE49-F238E27FC236}">
                <a16:creationId xmlns:a16="http://schemas.microsoft.com/office/drawing/2014/main" id="{5E52985E-2553-471E-82AA-5ED7A3298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4981" y="264698"/>
            <a:ext cx="8579094" cy="138319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B578E7-4B84-44A8-BE5A-B2C28FC923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6952" y="380045"/>
            <a:ext cx="2913856" cy="1145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2300">
                <a:latin typeface="+mj-lt"/>
                <a:cs typeface="+mj-cs"/>
              </a:rPr>
              <a:t>Bid Manager</a:t>
            </a:r>
            <a:br>
              <a:rPr lang="en-US" sz="2300">
                <a:latin typeface="+mj-lt"/>
                <a:cs typeface="+mj-cs"/>
              </a:rPr>
            </a:br>
            <a:r>
              <a:rPr lang="en-US" sz="2300">
                <a:latin typeface="+mj-lt"/>
                <a:cs typeface="+mj-cs"/>
              </a:rPr>
              <a:t>Future State</a:t>
            </a:r>
          </a:p>
        </p:txBody>
      </p:sp>
      <p:cxnSp>
        <p:nvCxnSpPr>
          <p:cNvPr id="22" name="Straight Connector 18">
            <a:extLst>
              <a:ext uri="{FF2B5EF4-FFF2-40B4-BE49-F238E27FC236}">
                <a16:creationId xmlns:a16="http://schemas.microsoft.com/office/drawing/2014/main" id="{DAE3ABC6-4042-4293-A7DF-F01181363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554904" y="435722"/>
            <a:ext cx="0" cy="1028700"/>
          </a:xfrm>
          <a:prstGeom prst="line">
            <a:avLst/>
          </a:prstGeom>
          <a:ln w="19050">
            <a:solidFill>
              <a:schemeClr val="bg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7096D-76C3-4008-9A7C-CE5F71A3EB8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709002" y="380045"/>
            <a:ext cx="4957440" cy="11450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One global template for all Bid Manager takeoffs 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Mobile responsive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Pick development standards /governance</a:t>
            </a:r>
          </a:p>
          <a:p>
            <a:pPr lvl="1"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Locked down templates, standardized naming conventions, etc.</a:t>
            </a:r>
          </a:p>
          <a:p>
            <a:pPr indent="-228600">
              <a:lnSpc>
                <a:spcPct val="90000"/>
              </a:lnSpc>
            </a:pPr>
            <a:r>
              <a:rPr lang="en-US" sz="900">
                <a:solidFill>
                  <a:schemeClr val="bg1"/>
                </a:solidFill>
                <a:latin typeface="+mn-lt"/>
                <a:cs typeface="+mn-cs"/>
              </a:rPr>
              <a:t>Governance processes to manage global template changes</a:t>
            </a:r>
          </a:p>
          <a:p>
            <a:pPr indent="-228600">
              <a:lnSpc>
                <a:spcPct val="90000"/>
              </a:lnSpc>
            </a:pPr>
            <a:endParaRPr lang="en-US" sz="90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214349-591F-4E88-ACF2-D9CF23839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711" y="1763237"/>
            <a:ext cx="1475360" cy="260321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60163913-9179-43C8-9DFC-92825FA5EA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17" y="1767719"/>
            <a:ext cx="3967536" cy="259873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427F9A-E621-480F-95B2-FA11CA39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9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B6BA539-3086-439A-9AA0-23A8F564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0368A5-79A9-4337-B0C9-2A745B53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819151"/>
            <a:ext cx="3144176" cy="3657597"/>
          </a:xfrm>
        </p:spPr>
        <p:txBody>
          <a:bodyPr/>
          <a:lstStyle/>
          <a:p>
            <a:r>
              <a:rPr lang="en-US" dirty="0"/>
              <a:t>History and future of the new takeoff design</a:t>
            </a:r>
          </a:p>
          <a:p>
            <a:r>
              <a:rPr lang="en-US" dirty="0"/>
              <a:t>SPD Takeoff Demo</a:t>
            </a:r>
          </a:p>
          <a:p>
            <a:r>
              <a:rPr lang="en-US" dirty="0"/>
              <a:t>Next steps, next takeoffs</a:t>
            </a:r>
          </a:p>
          <a:p>
            <a:r>
              <a:rPr lang="en-US" dirty="0"/>
              <a:t>Q/A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1A0926-67A5-4BE7-A0F2-0850943C5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ED090-33C4-49A9-870A-2EE395D74B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66" y="1665075"/>
            <a:ext cx="5006774" cy="1150720"/>
          </a:xfrm>
          <a:prstGeom prst="rect">
            <a:avLst/>
          </a:prstGeom>
        </p:spPr>
      </p:pic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D644F931-933A-43F5-8FB3-D0213498F053}"/>
              </a:ext>
            </a:extLst>
          </p:cNvPr>
          <p:cNvSpPr txBox="1">
            <a:spLocks/>
          </p:cNvSpPr>
          <p:nvPr/>
        </p:nvSpPr>
        <p:spPr>
          <a:xfrm>
            <a:off x="3873966" y="3024554"/>
            <a:ext cx="5006774" cy="180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Type your Questions in the chat menu, and raise your hand if you’d like to ask a question verbally!</a:t>
            </a:r>
          </a:p>
        </p:txBody>
      </p:sp>
    </p:spTree>
    <p:extLst>
      <p:ext uri="{BB962C8B-B14F-4D97-AF65-F5344CB8AC3E}">
        <p14:creationId xmlns:p14="http://schemas.microsoft.com/office/powerpoint/2010/main" val="10186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986FFF8-7322-4945-BD62-4B98B7C41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055"/>
            <a:ext cx="8382000" cy="627454"/>
          </a:xfrm>
        </p:spPr>
        <p:txBody>
          <a:bodyPr>
            <a:normAutofit/>
          </a:bodyPr>
          <a:lstStyle/>
          <a:p>
            <a:r>
              <a:rPr lang="en-US" dirty="0"/>
              <a:t>“GTO” Takeoffs are starting a makeover in 2021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7150E3-FF83-4C55-BB2C-91089CE4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AA71DF-CE38-4700-9BAA-FB62024D6111}"/>
              </a:ext>
            </a:extLst>
          </p:cNvPr>
          <p:cNvSpPr txBox="1">
            <a:spLocks/>
          </p:cNvSpPr>
          <p:nvPr/>
        </p:nvSpPr>
        <p:spPr>
          <a:xfrm>
            <a:off x="254000" y="819151"/>
            <a:ext cx="3570514" cy="38815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>
                <a:solidFill>
                  <a:schemeClr val="accent4"/>
                </a:solidFill>
              </a:rPr>
              <a:t>Several less complex “General Takeoffs” in </a:t>
            </a:r>
            <a:r>
              <a:rPr lang="en-US" sz="1800" dirty="0" err="1">
                <a:solidFill>
                  <a:schemeClr val="accent4"/>
                </a:solidFill>
              </a:rPr>
              <a:t>BidMan</a:t>
            </a:r>
            <a:r>
              <a:rPr lang="en-US" sz="1800" dirty="0">
                <a:solidFill>
                  <a:schemeClr val="accent4"/>
                </a:solidFill>
              </a:rPr>
              <a:t> will get a makeover in 2021. </a:t>
            </a:r>
          </a:p>
          <a:p>
            <a:pPr marL="0" indent="0">
              <a:buNone/>
            </a:pPr>
            <a:endParaRPr lang="en-US" sz="1800" dirty="0">
              <a:solidFill>
                <a:schemeClr val="accent4"/>
              </a:solidFill>
            </a:endParaRPr>
          </a:p>
          <a:p>
            <a:r>
              <a:rPr lang="en-US" sz="1800" dirty="0">
                <a:solidFill>
                  <a:schemeClr val="accent4"/>
                </a:solidFill>
              </a:rPr>
              <a:t>Modern design </a:t>
            </a:r>
            <a:r>
              <a:rPr lang="en-US" sz="1800" dirty="0"/>
              <a:t>created with a wide range of user inputs</a:t>
            </a:r>
            <a:br>
              <a:rPr lang="en-US" sz="1800" dirty="0"/>
            </a:br>
            <a:r>
              <a:rPr lang="en-US" sz="1400" dirty="0"/>
              <a:t> (26hrs of interviews!)</a:t>
            </a:r>
          </a:p>
          <a:p>
            <a:r>
              <a:rPr lang="en-US" sz="1800" dirty="0">
                <a:latin typeface="Arial"/>
                <a:cs typeface="Arial"/>
              </a:rPr>
              <a:t>Common user interface makes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configuration easier</a:t>
            </a:r>
            <a:r>
              <a:rPr lang="en-US" sz="1800" dirty="0">
                <a:solidFill>
                  <a:schemeClr val="accent4"/>
                </a:solidFill>
                <a:highlight>
                  <a:srgbClr val="FFFF00"/>
                </a:highlight>
                <a:latin typeface="Arial"/>
                <a:cs typeface="Arial"/>
              </a:rPr>
              <a:t> </a:t>
            </a:r>
          </a:p>
          <a:p>
            <a:r>
              <a:rPr lang="en-US" sz="1800" dirty="0"/>
              <a:t>Key to </a:t>
            </a:r>
            <a:r>
              <a:rPr lang="en-US" sz="1800" dirty="0">
                <a:solidFill>
                  <a:schemeClr val="accent4"/>
                </a:solidFill>
              </a:rPr>
              <a:t>enable Bid Manager on the web</a:t>
            </a:r>
            <a:r>
              <a:rPr lang="en-US" sz="1800" dirty="0"/>
              <a:t>:  eaton.com, Channel Sites, Order Center, CPQ, etc.</a:t>
            </a:r>
          </a:p>
          <a:p>
            <a:r>
              <a:rPr lang="en-US" sz="1800" dirty="0">
                <a:latin typeface="Arial"/>
                <a:cs typeface="Arial"/>
              </a:rPr>
              <a:t>Common code base make 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updates faster </a:t>
            </a:r>
            <a:r>
              <a:rPr lang="en-US" sz="1800" dirty="0">
                <a:latin typeface="Arial"/>
                <a:cs typeface="Arial"/>
              </a:rPr>
              <a:t>and easier</a:t>
            </a:r>
          </a:p>
          <a:p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Mobile ready* 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050" dirty="0"/>
              <a:t>*Bid Manager “shell” (Jobs/Pricing) has limited functions on Mobile JOE at present time.  These takeoffs will be fully mobile compatible and ready.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95F8B8-AA5A-4144-8B21-DEE909F98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114" y="1244691"/>
            <a:ext cx="4963886" cy="3234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23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53C92-172E-4096-9D1E-03E143DDE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SPD Takeoff showcases new design in January </a:t>
            </a:r>
            <a:endParaRPr lang="en-US" dirty="0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F591B3E-4EDC-4F79-973B-50F2BCF3749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-1" r="-566" b="11911"/>
          <a:stretch/>
        </p:blipFill>
        <p:spPr>
          <a:xfrm>
            <a:off x="0" y="735134"/>
            <a:ext cx="3893367" cy="3657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ED656-69A3-481E-948F-0EA9B4B93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3419" y="819153"/>
            <a:ext cx="2133600" cy="3657593"/>
          </a:xfrm>
        </p:spPr>
        <p:txBody>
          <a:bodyPr>
            <a:normAutofit fontScale="92500" lnSpcReduction="10000"/>
          </a:bodyPr>
          <a:lstStyle/>
          <a:p>
            <a:r>
              <a:rPr lang="en-US" sz="1700" dirty="0"/>
              <a:t>Work the sections from top to bottom. Each section header can be expanded or collapsed.</a:t>
            </a:r>
          </a:p>
          <a:p>
            <a:r>
              <a:rPr lang="en-US" sz="1700" dirty="0"/>
              <a:t>Pricing easily shown from the numbered list icon</a:t>
            </a:r>
          </a:p>
          <a:p>
            <a:r>
              <a:rPr lang="en-US" sz="1700" dirty="0"/>
              <a:t>Bell icon shows important issues</a:t>
            </a:r>
          </a:p>
          <a:p>
            <a:r>
              <a:rPr lang="en-US" sz="1700" dirty="0"/>
              <a:t>Menu icon has less frequently used sections  </a:t>
            </a:r>
          </a:p>
          <a:p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1AF878-6713-44E4-A4FF-2F8A97665646}"/>
              </a:ext>
            </a:extLst>
          </p:cNvPr>
          <p:cNvPicPr/>
          <p:nvPr/>
        </p:nvPicPr>
        <p:blipFill rotWithShape="1">
          <a:blip r:embed="rId3"/>
          <a:srcRect l="1188" t="1" b="55483"/>
          <a:stretch/>
        </p:blipFill>
        <p:spPr bwMode="auto">
          <a:xfrm>
            <a:off x="3535047" y="994891"/>
            <a:ext cx="3103970" cy="941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C1A98E-43EB-4994-BFDE-9E9694A33F8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5960" b="66010"/>
          <a:stretch/>
        </p:blipFill>
        <p:spPr>
          <a:xfrm>
            <a:off x="3535046" y="2043491"/>
            <a:ext cx="3103969" cy="1721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EF343E-414B-4E21-9660-B86B6B065E03}"/>
              </a:ext>
            </a:extLst>
          </p:cNvPr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71"/>
          <a:stretch/>
        </p:blipFill>
        <p:spPr>
          <a:xfrm>
            <a:off x="3535047" y="3825830"/>
            <a:ext cx="3103970" cy="106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685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0F5F4-839A-4952-AD47-5D3567F5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Ready for the Future:  Mobile Interface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C9D29-BFCE-409D-8B80-6FEB4BA7D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532" y="819151"/>
            <a:ext cx="2520508" cy="36575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4"/>
                </a:solidFill>
                <a:latin typeface="Arial"/>
                <a:cs typeface="Arial"/>
              </a:rPr>
              <a:t>Mobile Configuration allows Eaton customers ultimate flexibility  </a:t>
            </a:r>
            <a:r>
              <a:rPr lang="en-US" sz="1800" dirty="0">
                <a:solidFill>
                  <a:schemeClr val="accent4"/>
                </a:solidFill>
                <a:latin typeface="Arial"/>
                <a:cs typeface="Arial"/>
              </a:rPr>
              <a:t> </a:t>
            </a:r>
            <a:endParaRPr lang="en-US" dirty="0">
              <a:solidFill>
                <a:schemeClr val="accent4"/>
              </a:solidFill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latin typeface="Arial"/>
                <a:cs typeface="Arial"/>
              </a:rPr>
              <a:t>This design will allow </a:t>
            </a:r>
            <a:r>
              <a:rPr lang="en-US" sz="1800" b="1" dirty="0">
                <a:solidFill>
                  <a:schemeClr val="accent4"/>
                </a:solidFill>
                <a:latin typeface="Arial"/>
                <a:cs typeface="Arial"/>
              </a:rPr>
              <a:t>future takeoffs </a:t>
            </a:r>
            <a:r>
              <a:rPr lang="en-US" sz="1800" dirty="0">
                <a:latin typeface="Arial"/>
                <a:cs typeface="Arial"/>
              </a:rPr>
              <a:t>to easily configure items “anonymously” on eaton.com and distributor sites </a:t>
            </a:r>
            <a:br>
              <a:rPr lang="en-US" sz="1800" dirty="0">
                <a:latin typeface="Arial"/>
                <a:cs typeface="Arial"/>
              </a:rPr>
            </a:br>
            <a:r>
              <a:rPr lang="en-US" sz="1050" dirty="0">
                <a:latin typeface="Arial"/>
                <a:cs typeface="Arial"/>
              </a:rPr>
              <a:t>(does not apply to SPD).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11E17C-3E1B-4CAC-B376-B5FC17308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E7EC024-B203-4988-9640-9726EF05DC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86" y="1112200"/>
            <a:ext cx="1929872" cy="3955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6AB82BAD-4AEB-4CA3-81D7-5EC51730D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058" y="580590"/>
            <a:ext cx="1929873" cy="3968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6F01FA6-7348-4FA5-BD11-6D8B35834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033" y="594128"/>
            <a:ext cx="1843147" cy="3955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718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B9584-28A5-45C3-8514-2E38A99F8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Release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834BDD6-D1D8-4200-887C-20B812605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424378"/>
              </p:ext>
            </p:extLst>
          </p:nvPr>
        </p:nvGraphicFramePr>
        <p:xfrm>
          <a:off x="466725" y="819150"/>
          <a:ext cx="8220075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7169C3-EF4F-4AB6-89AD-C3B0CF0D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3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07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B677AB0-760B-48B2-A2CE-8C4C4C2D6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FAQ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0C08EF-D492-474D-8BC3-21A8FB846E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Arial"/>
                <a:cs typeface="Arial"/>
              </a:rPr>
              <a:t>What does Mobile Ready mean?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This takeoff design allows for flexibility on multiple devices (mobile, tablet, PC), and multiple platforms (Mobile JOE, eaton.com, distributor/agent websites).  While Bid Manager is not fully mobile at this time, this takeoff design is mobile compatible regardless of platform.</a:t>
            </a:r>
          </a:p>
          <a:p>
            <a:pPr marL="0" indent="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1"/>
                </a:solidFill>
                <a:latin typeface="Arial"/>
                <a:cs typeface="Arial"/>
              </a:rPr>
              <a:t>Can we login with our Mobile devices, configure a takeoff at a customer site, and get a price?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Yes – as long as you use the takeoff features only.  You can login to </a:t>
            </a:r>
            <a:r>
              <a:rPr lang="en-US" sz="1600" b="1" dirty="0">
                <a:latin typeface="Arial"/>
                <a:cs typeface="Arial"/>
              </a:rPr>
              <a:t>Mobile </a:t>
            </a:r>
            <a:r>
              <a:rPr lang="en-US" sz="1600" b="1" dirty="0" err="1">
                <a:latin typeface="Arial"/>
                <a:cs typeface="Arial"/>
              </a:rPr>
              <a:t>JOE</a:t>
            </a:r>
            <a:r>
              <a:rPr lang="en-US" sz="1600" b="1" dirty="0" err="1">
                <a:latin typeface="Arial"/>
                <a:cs typeface="Arial"/>
                <a:sym typeface="Wingdings" panose="05000000000000000000" pitchFamily="2" charset="2"/>
              </a:rPr>
              <a:t>Bidman</a:t>
            </a: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Arial"/>
                <a:cs typeface="Arial"/>
                <a:sym typeface="Wingdings" panose="05000000000000000000" pitchFamily="2" charset="2"/>
              </a:rPr>
              <a:t>and</a:t>
            </a:r>
            <a:r>
              <a:rPr lang="en-US" sz="1600" b="1" dirty="0"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lang="en-US" sz="1600" dirty="0">
                <a:latin typeface="Arial"/>
                <a:cs typeface="Arial"/>
              </a:rPr>
              <a:t>use the takeoff to get a price.  The “shell” of </a:t>
            </a:r>
            <a:r>
              <a:rPr lang="en-US" sz="1600" dirty="0" err="1">
                <a:latin typeface="Arial"/>
                <a:cs typeface="Arial"/>
              </a:rPr>
              <a:t>BidManager</a:t>
            </a:r>
            <a:r>
              <a:rPr lang="en-US" sz="1600" dirty="0">
                <a:latin typeface="Arial"/>
                <a:cs typeface="Arial"/>
              </a:rPr>
              <a:t> (Jobs/Alts) is not mobile friendly.  However, this design will allow these configurators to launch on various other customer sites in the future.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  <a:latin typeface="Arial"/>
                <a:cs typeface="Arial"/>
              </a:rPr>
              <a:t>When will the panelboard takeoff be ready?</a:t>
            </a:r>
          </a:p>
          <a:p>
            <a:pPr marL="0" indent="0">
              <a:buNone/>
            </a:pPr>
            <a:r>
              <a:rPr lang="en-US" sz="1600" dirty="0">
                <a:latin typeface="Arial"/>
                <a:cs typeface="Arial"/>
              </a:rPr>
              <a:t>We don't have a timeline now, but plans are underway.  Keep your ears tuned for updates on a timeline soon!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7BFEAD-8864-48ED-B846-39911B161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312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CCBF5-42F7-4E83-836F-82353C34B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77D285-A5C7-48BE-BDB6-55AE26D0E2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SPD Takeoff Help Guide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4394C-8DFD-4609-A3CE-27790E5D8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A62CB-A42E-470E-A301-EA6420987B3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7727"/>
      </p:ext>
    </p:extLst>
  </p:cSld>
  <p:clrMapOvr>
    <a:masterClrMapping/>
  </p:clrMapOvr>
</p:sld>
</file>

<file path=ppt/theme/theme1.xml><?xml version="1.0" encoding="utf-8"?>
<a:theme xmlns:a="http://schemas.openxmlformats.org/drawingml/2006/main" name="Eaton_PowerPoint_template">
  <a:themeElements>
    <a:clrScheme name="Eaton">
      <a:dk1>
        <a:srgbClr val="000000"/>
      </a:dk1>
      <a:lt1>
        <a:srgbClr val="FFFFFF"/>
      </a:lt1>
      <a:dk2>
        <a:srgbClr val="5B6770"/>
      </a:dk2>
      <a:lt2>
        <a:srgbClr val="FFFFFF"/>
      </a:lt2>
      <a:accent1>
        <a:srgbClr val="005EB8"/>
      </a:accent1>
      <a:accent2>
        <a:srgbClr val="003865"/>
      </a:accent2>
      <a:accent3>
        <a:srgbClr val="71B2C9"/>
      </a:accent3>
      <a:accent4>
        <a:srgbClr val="ED8B00"/>
      </a:accent4>
      <a:accent5>
        <a:srgbClr val="4C8C2B"/>
      </a:accent5>
      <a:accent6>
        <a:srgbClr val="FFC72C"/>
      </a:accent6>
      <a:hlink>
        <a:srgbClr val="ED8B00"/>
      </a:hlink>
      <a:folHlink>
        <a:srgbClr val="9D223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ton_PowerPoint_template" id="{96EAB6A4-5512-4BAD-8CAC-CFC3E4E3B44D}" vid="{66902040-D51B-4B94-AB28-24E233588F27}"/>
    </a:ext>
  </a:extLst>
</a:theme>
</file>

<file path=ppt/theme/theme2.xml><?xml version="1.0" encoding="utf-8"?>
<a:theme xmlns:a="http://schemas.openxmlformats.org/drawingml/2006/main" name="Office Theme">
  <a:themeElements>
    <a:clrScheme name="Eaton">
      <a:dk1>
        <a:srgbClr val="000000"/>
      </a:dk1>
      <a:lt1>
        <a:srgbClr val="FFFFFF"/>
      </a:lt1>
      <a:dk2>
        <a:srgbClr val="5B6770"/>
      </a:dk2>
      <a:lt2>
        <a:srgbClr val="FFFFFF"/>
      </a:lt2>
      <a:accent1>
        <a:srgbClr val="005EB8"/>
      </a:accent1>
      <a:accent2>
        <a:srgbClr val="003865"/>
      </a:accent2>
      <a:accent3>
        <a:srgbClr val="71B2C9"/>
      </a:accent3>
      <a:accent4>
        <a:srgbClr val="ED8B00"/>
      </a:accent4>
      <a:accent5>
        <a:srgbClr val="4C8C2B"/>
      </a:accent5>
      <a:accent6>
        <a:srgbClr val="FFC72C"/>
      </a:accent6>
      <a:hlink>
        <a:srgbClr val="ED8B00"/>
      </a:hlink>
      <a:folHlink>
        <a:srgbClr val="9D22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ton_PowerPoint_template-2020" id="{107726C6-5958-45D9-A112-B8843C5AAC5C}" vid="{1340C3F2-07C3-44AD-8A69-314E43352EE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70D3BB58CEA8429533377858383BC7" ma:contentTypeVersion="4" ma:contentTypeDescription="Create a new document." ma:contentTypeScope="" ma:versionID="b3b263ceae8906476118e901d4ca8118">
  <xsd:schema xmlns:xsd="http://www.w3.org/2001/XMLSchema" xmlns:xs="http://www.w3.org/2001/XMLSchema" xmlns:p="http://schemas.microsoft.com/office/2006/metadata/properties" xmlns:ns2="b09d7a08-a9d9-4c10-bafc-2af4b6c3c772" xmlns:ns3="e5fa9758-63d1-4eac-be95-f3e4f9a6fc4c" targetNamespace="http://schemas.microsoft.com/office/2006/metadata/properties" ma:root="true" ma:fieldsID="df1ba4b9121fc48cc657a0c2439392ca" ns2:_="" ns3:_="">
    <xsd:import namespace="b09d7a08-a9d9-4c10-bafc-2af4b6c3c772"/>
    <xsd:import namespace="e5fa9758-63d1-4eac-be95-f3e4f9a6f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9d7a08-a9d9-4c10-bafc-2af4b6c3c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fa9758-63d1-4eac-be95-f3e4f9a6f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8EA7DF0-F544-4E49-941B-D44712B38F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79BC08-0E2C-4E0F-959B-0C080B5E2D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9d7a08-a9d9-4c10-bafc-2af4b6c3c772"/>
    <ds:schemaRef ds:uri="e5fa9758-63d1-4eac-be95-f3e4f9a6fc4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4B51C9-7D74-4C3A-8C31-8667AED0C170}">
  <ds:schemaRefs>
    <ds:schemaRef ds:uri="http://purl.org/dc/terms/"/>
    <ds:schemaRef ds:uri="http://schemas.openxmlformats.org/package/2006/metadata/core-properties"/>
    <ds:schemaRef ds:uri="b09d7a08-a9d9-4c10-bafc-2af4b6c3c77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e5fa9758-63d1-4eac-be95-f3e4f9a6fc4c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721</Words>
  <Application>Microsoft Office PowerPoint</Application>
  <PresentationFormat>On-screen Show (16:9)</PresentationFormat>
  <Paragraphs>83</Paragraphs>
  <Slides>12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Eaton_PowerPoint_template</vt:lpstr>
      <vt:lpstr>Office Theme</vt:lpstr>
      <vt:lpstr>Bid Manager Takeoff Modernization</vt:lpstr>
      <vt:lpstr>Agenda </vt:lpstr>
      <vt:lpstr>“GTO” Takeoffs are starting a makeover in 2021</vt:lpstr>
      <vt:lpstr>SPD Takeoff showcases new design in January </vt:lpstr>
      <vt:lpstr>Ready for the Future:  Mobile Interface</vt:lpstr>
      <vt:lpstr>Release Timeline</vt:lpstr>
      <vt:lpstr>PowerPoint Presentation</vt:lpstr>
      <vt:lpstr>FAQ</vt:lpstr>
      <vt:lpstr>Additional Resources</vt:lpstr>
      <vt:lpstr>Bid Manager Current State</vt:lpstr>
      <vt:lpstr>Bid Manager – User Surveys</vt:lpstr>
      <vt:lpstr>Bid Manager Future State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52506: Bid Manager Angular Upgrade Project</dc:title>
  <dc:creator>Siwierka, Michael A</dc:creator>
  <cp:lastModifiedBy>Karen</cp:lastModifiedBy>
  <cp:revision>37</cp:revision>
  <dcterms:created xsi:type="dcterms:W3CDTF">2020-07-30T13:15:13Z</dcterms:created>
  <dcterms:modified xsi:type="dcterms:W3CDTF">2021-01-14T21:47:52Z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0x0101006370D3BB58CEA8429533377858383BC7</vt:lpwstr>
  </property>
</Properties>
</file>